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322" r:id="rId2"/>
    <p:sldId id="348" r:id="rId3"/>
    <p:sldId id="349" r:id="rId4"/>
    <p:sldId id="350" r:id="rId5"/>
    <p:sldId id="345" r:id="rId6"/>
    <p:sldId id="346" r:id="rId7"/>
    <p:sldId id="347" r:id="rId8"/>
    <p:sldId id="259" r:id="rId9"/>
  </p:sldIdLst>
  <p:sldSz cx="9144000" cy="5143500" type="screen16x9"/>
  <p:notesSz cx="6858000" cy="9144000"/>
  <p:embeddedFontLst>
    <p:embeddedFont>
      <p:font typeface="Muli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ixie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1C6"/>
    <a:srgbClr val="3292E1"/>
    <a:srgbClr val="19BBD5"/>
    <a:srgbClr val="184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64606-2B78-49BF-AD8C-8D7B40B4A0E8}">
  <a:tblStyle styleId="{8CC64606-2B78-49BF-AD8C-8D7B40B4A0E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360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0.32400000000000001</c:v>
                </c:pt>
                <c:pt idx="1">
                  <c:v>0.26500000000000001</c:v>
                </c:pt>
                <c:pt idx="2">
                  <c:v>0.38200000000000001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8486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Shape 1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24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23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6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08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10800000" flipH="1">
            <a:off x="3692751" y="38248"/>
            <a:ext cx="1758132" cy="1523096"/>
            <a:chOff x="4088875" y="1431100"/>
            <a:chExt cx="3293000" cy="2852775"/>
          </a:xfrm>
        </p:grpSpPr>
        <p:sp>
          <p:nvSpPr>
            <p:cNvPr id="11" name="Shape 11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 rot="10800000" flipH="1">
            <a:off x="2809875" y="-172875"/>
            <a:ext cx="1111499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 flipH="1">
            <a:off x="3602723" y="1360109"/>
            <a:ext cx="493799" cy="4274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800000" flipH="1">
            <a:off x="5278914" y="855278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10800000" flipH="1">
            <a:off x="5365798" y="352324"/>
            <a:ext cx="493799" cy="4271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3" name="Shape 6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3253021" y="113273"/>
            <a:ext cx="225084" cy="389963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6" name="Shape 66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67" name="Shape 6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6" name="Shape 7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" name="Shape 80"/>
          <p:cNvGrpSpPr/>
          <p:nvPr/>
        </p:nvGrpSpPr>
        <p:grpSpPr>
          <a:xfrm rot="10800000" flipH="1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1" name="Shape 81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3" name="Shape 163"/>
          <p:cNvSpPr/>
          <p:nvPr/>
        </p:nvSpPr>
        <p:spPr>
          <a:xfrm rot="10800000" flipH="1">
            <a:off x="5010533" y="4576647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0800000" flipH="1">
            <a:off x="5133679" y="4056450"/>
            <a:ext cx="540000" cy="4673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0800000" flipH="1">
            <a:off x="3530384" y="4576661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370704" y="4867760"/>
            <a:ext cx="312502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9" name="Shape 16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5" name="Shape 175"/>
          <p:cNvSpPr/>
          <p:nvPr/>
        </p:nvSpPr>
        <p:spPr>
          <a:xfrm>
            <a:off x="3429208" y="3904791"/>
            <a:ext cx="377838" cy="343684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grpSp>
        <p:nvGrpSpPr>
          <p:cNvPr id="179" name="Shape 179"/>
          <p:cNvGrpSpPr/>
          <p:nvPr/>
        </p:nvGrpSpPr>
        <p:grpSpPr>
          <a:xfrm rot="10800000" flipH="1">
            <a:off x="421028" y="1677113"/>
            <a:ext cx="2064710" cy="1788689"/>
            <a:chOff x="4088875" y="1431100"/>
            <a:chExt cx="3293000" cy="2852775"/>
          </a:xfrm>
        </p:grpSpPr>
        <p:sp>
          <p:nvSpPr>
            <p:cNvPr id="180" name="Shape 18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7" name="Shape 227"/>
          <p:cNvSpPr/>
          <p:nvPr/>
        </p:nvSpPr>
        <p:spPr>
          <a:xfrm rot="10800000" flipH="1">
            <a:off x="66674" y="31354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10800000" flipH="1">
            <a:off x="828674" y="35165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10800000" flipH="1">
            <a:off x="761999" y="87795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10800000" flipH="1">
            <a:off x="793851" y="4692801"/>
            <a:ext cx="517499" cy="4478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1" name="Shape 231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232" name="Shape 23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4" name="Shape 234"/>
          <p:cNvSpPr/>
          <p:nvPr/>
        </p:nvSpPr>
        <p:spPr>
          <a:xfrm>
            <a:off x="393600" y="334662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245" name="Shape 24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9" name="Shape 249"/>
          <p:cNvGrpSpPr/>
          <p:nvPr/>
        </p:nvGrpSpPr>
        <p:grpSpPr>
          <a:xfrm rot="10800000" flipH="1">
            <a:off x="-88363" y="302261"/>
            <a:ext cx="1034724" cy="895486"/>
            <a:chOff x="238125" y="1431100"/>
            <a:chExt cx="3296350" cy="2852775"/>
          </a:xfrm>
        </p:grpSpPr>
        <p:sp>
          <p:nvSpPr>
            <p:cNvPr id="250" name="Shape 250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2" name="Shape 332"/>
          <p:cNvSpPr/>
          <p:nvPr/>
        </p:nvSpPr>
        <p:spPr>
          <a:xfrm rot="10800000" flipH="1">
            <a:off x="733424" y="39360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10800000" flipH="1">
            <a:off x="738524" y="1008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 rot="10800000" flipH="1">
            <a:off x="-291324" y="4148475"/>
            <a:ext cx="1182300" cy="1023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 rot="10800000" flipH="1">
            <a:off x="420724" y="-65225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019338" y="416705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7" name="Shape 337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338" name="Shape 3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4" name="Shape 344"/>
          <p:cNvSpPr/>
          <p:nvPr/>
        </p:nvSpPr>
        <p:spPr>
          <a:xfrm>
            <a:off x="47198" y="4430470"/>
            <a:ext cx="505231" cy="45956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6" name="Shape 856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7" name="Shape 857"/>
          <p:cNvSpPr txBox="1">
            <a:spLocks noGrp="1"/>
          </p:cNvSpPr>
          <p:nvPr>
            <p:ph type="body" idx="3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58" name="Shape 858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859" name="Shape 859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06" name="Shape 906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7" name="Shape 907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8" name="Shape 908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9" name="Shape 909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10" name="Shape 910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11" name="Shape 91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3" name="Shape 913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914" name="Shape 914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15" name="Shape 91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3" name="Shape 923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24" name="Shape 92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" name="MSIPCMa3db4f63acbec61930ce68d4" descr="{&quot;HashCode&quot;:1397893761,&quot;Placement&quot;:&quot;Footer&quot;,&quot;Top&quot;:387.034332,&quot;Left&quot;:0.0,&quot;SlideWidth&quot;:720,&quot;SlideHeight&quot;:405}">
            <a:extLst>
              <a:ext uri="{FF2B5EF4-FFF2-40B4-BE49-F238E27FC236}">
                <a16:creationId xmlns="" xmlns:a16="http://schemas.microsoft.com/office/drawing/2014/main" id="{9AC9BF56-52DE-4077-B837-5544707DA533}"/>
              </a:ext>
            </a:extLst>
          </p:cNvPr>
          <p:cNvSpPr txBox="1"/>
          <p:nvPr userDrawn="1"/>
        </p:nvSpPr>
        <p:spPr>
          <a:xfrm>
            <a:off x="0" y="4915336"/>
            <a:ext cx="143484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Sensitivity: Business Internal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6a79fvMnHDhc9w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75252" y="723626"/>
            <a:ext cx="2664296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Департамент образования </a:t>
            </a:r>
            <a:br>
              <a:rPr lang="ru-RU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</a:b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Ярославской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5252" y="1371698"/>
            <a:ext cx="22021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ixie One"/>
                <a:cs typeface="Nixie One"/>
              </a:rPr>
              <a:t>Центр «Ресурс»</a:t>
            </a:r>
          </a:p>
          <a:p>
            <a:pPr>
              <a:lnSpc>
                <a:spcPts val="15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ixie One"/>
                <a:cs typeface="Nixie One"/>
              </a:rPr>
              <a:t>RESURS-YAR.RU</a:t>
            </a:r>
            <a:endParaRPr lang="ru-RU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Nixie One"/>
              <a:cs typeface="Nixie On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64" y="4083918"/>
            <a:ext cx="930414" cy="93041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496" y="2190691"/>
            <a:ext cx="9108504" cy="8131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5400" dirty="0">
                <a:solidFill>
                  <a:srgbClr val="00E1C6"/>
                </a:solidFill>
                <a:latin typeface="Calibri" panose="020F0502020204030204" pitchFamily="34" charset="0"/>
              </a:rPr>
              <a:t>PROFI</a:t>
            </a:r>
            <a:r>
              <a:rPr lang="en-US" sz="5400" dirty="0">
                <a:solidFill>
                  <a:srgbClr val="FFC000"/>
                </a:solidFill>
                <a:latin typeface="Calibri" panose="020F0502020204030204" pitchFamily="34" charset="0"/>
              </a:rPr>
              <a:t>JUMP</a:t>
            </a:r>
            <a:endParaRPr lang="ru-RU" sz="5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95" y="1995686"/>
            <a:ext cx="911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СОДЕЙСТВИЕ ТРУДОУСТРОЙСТВУ ВЫПУСКНИКОВ</a:t>
            </a:r>
          </a:p>
          <a:p>
            <a:pPr algn="ctr"/>
            <a:r>
              <a:rPr lang="ru-RU" sz="18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72" y="3084577"/>
            <a:ext cx="9116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Nixie One"/>
                <a:cs typeface="Nixie One"/>
              </a:rPr>
              <a:t>МЕСТО ВСТРЕЧИ СТУДЕНТОВ СПО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Nixie One"/>
                <a:cs typeface="Nixie One"/>
              </a:rPr>
              <a:t>И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Nixie One"/>
                <a:cs typeface="Nixie One"/>
              </a:rPr>
              <a:t> РАБОТОДАТЕЛЕЙ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628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profijump.ru</a:t>
            </a:r>
            <a:endParaRPr lang="ru-RU" sz="2000" dirty="0">
              <a:solidFill>
                <a:srgbClr val="00E1C6"/>
              </a:solidFill>
              <a:latin typeface="Calibri" panose="020F0502020204030204" pitchFamily="34" charset="0"/>
              <a:ea typeface="Nixie One"/>
              <a:cs typeface="Nixie On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36" y="818809"/>
            <a:ext cx="294365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>
                <a:solidFill>
                  <a:srgbClr val="00E1C6"/>
                </a:solidFill>
                <a:latin typeface="Calibri" panose="020F0502020204030204" pitchFamily="34" charset="0"/>
              </a:rPr>
              <a:t>ПОРТАЛ СОЗДАН ПО ИНИЦИАТИВЕ </a:t>
            </a:r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ПРАВИТЕЛЬСТВА</a:t>
            </a:r>
            <a:r>
              <a:rPr lang="ru-RU" dirty="0">
                <a:solidFill>
                  <a:srgbClr val="00E1C6"/>
                </a:solidFill>
                <a:latin typeface="Calibri" panose="020F0502020204030204" pitchFamily="34" charset="0"/>
              </a:rPr>
              <a:t>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4886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542"/>
          <p:cNvSpPr/>
          <p:nvPr/>
        </p:nvSpPr>
        <p:spPr>
          <a:xfrm>
            <a:off x="5976432" y="3506561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r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Обучение самоанализу достижений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и </a:t>
            </a:r>
            <a:r>
              <a:rPr lang="ru-RU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самопрезентации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88642" y="4279235"/>
            <a:ext cx="2113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СТУДЕНТЫ</a:t>
            </a:r>
          </a:p>
          <a:p>
            <a:pPr algn="ctr"/>
            <a:r>
              <a:rPr lang="ru-RU" sz="24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КАДРЫ ЗДЕСЬ!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2021" y="4279235"/>
            <a:ext cx="1960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РАБОТОДАТЕЛИ</a:t>
            </a:r>
          </a:p>
          <a:p>
            <a:pPr algn="ctr"/>
            <a:r>
              <a:rPr lang="ru-RU" sz="24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КАДРЫ ЕСТЬ?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4981" y="3624843"/>
            <a:ext cx="422021" cy="42202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755"/>
            <a:ext cx="431959" cy="281845"/>
          </a:xfrm>
          <a:prstGeom prst="rect">
            <a:avLst/>
          </a:prstGeom>
        </p:spPr>
      </p:pic>
      <p:sp>
        <p:nvSpPr>
          <p:cNvPr id="48" name="Shape 1542"/>
          <p:cNvSpPr/>
          <p:nvPr/>
        </p:nvSpPr>
        <p:spPr>
          <a:xfrm>
            <a:off x="5616392" y="2806263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r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Приобретение опыта взаимодействия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с работодателями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sym typeface="Muli"/>
            </a:endParaRPr>
          </a:p>
        </p:txBody>
      </p:sp>
      <p:sp>
        <p:nvSpPr>
          <p:cNvPr id="49" name="Shape 1542"/>
          <p:cNvSpPr/>
          <p:nvPr/>
        </p:nvSpPr>
        <p:spPr>
          <a:xfrm>
            <a:off x="5112336" y="2109057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r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Формирование навыков эффективного поведения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на рынке труда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sym typeface="Muli"/>
            </a:endParaRPr>
          </a:p>
        </p:txBody>
      </p:sp>
      <p:sp>
        <p:nvSpPr>
          <p:cNvPr id="50" name="Shape 1542"/>
          <p:cNvSpPr/>
          <p:nvPr/>
        </p:nvSpPr>
        <p:spPr>
          <a:xfrm>
            <a:off x="4726466" y="1409683"/>
            <a:ext cx="250983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Готовность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к самостоятельной профессиональной деятельности</a:t>
            </a:r>
          </a:p>
        </p:txBody>
      </p:sp>
      <p:sp>
        <p:nvSpPr>
          <p:cNvPr id="51" name="Shape 1542"/>
          <p:cNvSpPr/>
          <p:nvPr/>
        </p:nvSpPr>
        <p:spPr>
          <a:xfrm>
            <a:off x="647840" y="3523324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Информирование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о системе профессионального образования ЯО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52" name="Shape 1542"/>
          <p:cNvSpPr/>
          <p:nvPr/>
        </p:nvSpPr>
        <p:spPr>
          <a:xfrm>
            <a:off x="1043608" y="2813087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Формирование кадрового резерва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53" name="Shape 1542"/>
          <p:cNvSpPr/>
          <p:nvPr/>
        </p:nvSpPr>
        <p:spPr>
          <a:xfrm>
            <a:off x="1475656" y="2117724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Возможность подготовки кадров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под  корпоративные требования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54" name="Shape 1542"/>
          <p:cNvSpPr/>
          <p:nvPr/>
        </p:nvSpPr>
        <p:spPr>
          <a:xfrm>
            <a:off x="1871976" y="1427817"/>
            <a:ext cx="2484000" cy="684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ts val="1300"/>
              </a:lnSpc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Кадровое обеспечение предприятий</a:t>
            </a:r>
            <a:endParaRPr lang="en" sz="1600" dirty="0">
              <a:solidFill>
                <a:schemeClr val="bg1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87422" y="3372949"/>
            <a:ext cx="0" cy="67361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0526" y="338934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67340" y="2678409"/>
            <a:ext cx="0" cy="720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39076" y="2678409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276001" y="2020398"/>
            <a:ext cx="0" cy="68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57676" y="2030337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69552" y="1455629"/>
            <a:ext cx="0" cy="54916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8629682" y="3347409"/>
            <a:ext cx="0" cy="67361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224530" y="336380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244408" y="2652869"/>
            <a:ext cx="0" cy="720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845980" y="2652869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7831164" y="1994858"/>
            <a:ext cx="0" cy="684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417441" y="2004797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7447552" y="1430089"/>
            <a:ext cx="0" cy="54916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7004948" y="-164554"/>
            <a:ext cx="2247572" cy="8131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800" dirty="0">
                <a:solidFill>
                  <a:srgbClr val="00E1C6"/>
                </a:solidFill>
                <a:latin typeface="Calibri" panose="020F0502020204030204" pitchFamily="34" charset="0"/>
              </a:rPr>
              <a:t>PROFI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</a:rPr>
              <a:t>JUMP</a:t>
            </a:r>
            <a:endParaRPr lang="ru-RU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57097" y="267494"/>
            <a:ext cx="1123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ProfiJump.ru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99792" y="720561"/>
            <a:ext cx="6444208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17624" y="680451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Nixie One"/>
                <a:cs typeface="Nixie One"/>
                <a:sym typeface="Nixie One"/>
              </a:rPr>
              <a:t>СИСТЕМА ПОЗВОЛЯЕТ</a:t>
            </a:r>
          </a:p>
        </p:txBody>
      </p:sp>
    </p:spTree>
    <p:extLst>
      <p:ext uri="{BB962C8B-B14F-4D97-AF65-F5344CB8AC3E}">
        <p14:creationId xmlns:p14="http://schemas.microsoft.com/office/powerpoint/2010/main" val="329966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539"/>
          <p:cNvSpPr/>
          <p:nvPr/>
        </p:nvSpPr>
        <p:spPr>
          <a:xfrm>
            <a:off x="3634694" y="2504905"/>
            <a:ext cx="1720786" cy="1450095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endParaRPr lang="en" b="1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" name="Shape 1542"/>
          <p:cNvSpPr/>
          <p:nvPr/>
        </p:nvSpPr>
        <p:spPr>
          <a:xfrm>
            <a:off x="3039189" y="1328563"/>
            <a:ext cx="2972971" cy="379091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Департамент образования ЯО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69" y="2612930"/>
            <a:ext cx="613814" cy="518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3095436"/>
            <a:ext cx="12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000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ПОРТФОЛИО</a:t>
            </a:r>
          </a:p>
        </p:txBody>
      </p:sp>
      <p:sp>
        <p:nvSpPr>
          <p:cNvPr id="13" name="Shape 1542"/>
          <p:cNvSpPr/>
          <p:nvPr/>
        </p:nvSpPr>
        <p:spPr>
          <a:xfrm>
            <a:off x="3592021" y="4371950"/>
            <a:ext cx="1851311" cy="451556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ГУ ЯО ЦПОиПП «Ресурс»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14" name="Shape 1542"/>
          <p:cNvSpPr/>
          <p:nvPr/>
        </p:nvSpPr>
        <p:spPr>
          <a:xfrm>
            <a:off x="976530" y="2872253"/>
            <a:ext cx="2160000" cy="548337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Учреждения СПО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16" name="Shape 1542"/>
          <p:cNvSpPr/>
          <p:nvPr/>
        </p:nvSpPr>
        <p:spPr>
          <a:xfrm>
            <a:off x="5796136" y="2612931"/>
            <a:ext cx="2160000" cy="168589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Работодатели: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представители промышленности, банковской сферы, сферы услуг, ЖКХ, транспорта, информации и связи и пр.  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18" name="Shape 1542"/>
          <p:cNvSpPr/>
          <p:nvPr/>
        </p:nvSpPr>
        <p:spPr>
          <a:xfrm>
            <a:off x="976530" y="3777392"/>
            <a:ext cx="936104" cy="288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Кураторы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19" name="Shape 1542"/>
          <p:cNvSpPr/>
          <p:nvPr/>
        </p:nvSpPr>
        <p:spPr>
          <a:xfrm>
            <a:off x="2291157" y="3777408"/>
            <a:ext cx="935984" cy="288000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Студенты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 flipH="1">
            <a:off x="2088657" y="3845485"/>
            <a:ext cx="1" cy="3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631293" y="3420590"/>
            <a:ext cx="1" cy="25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571880" y="3420590"/>
            <a:ext cx="1" cy="25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4223642" y="2138765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flipV="1">
            <a:off x="4511674" y="2112227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227141" y="3190385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6200000" flipV="1">
            <a:off x="3219200" y="2912343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442346" y="3200375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6200000" flipV="1">
            <a:off x="5431328" y="2912343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07055" y="4055950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4520058" y="4010789"/>
            <a:ext cx="288032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542">
            <a:extLst>
              <a:ext uri="{FF2B5EF4-FFF2-40B4-BE49-F238E27FC236}">
                <a16:creationId xmlns="" xmlns:a16="http://schemas.microsoft.com/office/drawing/2014/main" id="{FD2373EE-2851-49D8-9789-15CABDC33CDA}"/>
              </a:ext>
            </a:extLst>
          </p:cNvPr>
          <p:cNvSpPr/>
          <p:nvPr/>
        </p:nvSpPr>
        <p:spPr>
          <a:xfrm>
            <a:off x="3192286" y="1779662"/>
            <a:ext cx="2675858" cy="332565"/>
          </a:xfrm>
          <a:prstGeom prst="rect">
            <a:avLst/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ru-RU" dirty="0">
                <a:solidFill>
                  <a:srgbClr val="C6DAEC"/>
                </a:solidFill>
                <a:latin typeface="Calibri" panose="020F0502020204030204" pitchFamily="34" charset="0"/>
                <a:ea typeface="Muli"/>
                <a:cs typeface="Muli"/>
                <a:sym typeface="Muli"/>
              </a:rPr>
              <a:t>ГБУ ЯО «Электронный регион»</a:t>
            </a:r>
            <a:endParaRPr lang="en" dirty="0">
              <a:solidFill>
                <a:srgbClr val="C6DAEC"/>
              </a:solidFill>
              <a:latin typeface="Calibri" panose="020F0502020204030204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004948" y="-164554"/>
            <a:ext cx="2247572" cy="8131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800" dirty="0">
                <a:solidFill>
                  <a:srgbClr val="00E1C6"/>
                </a:solidFill>
                <a:latin typeface="Calibri" panose="020F0502020204030204" pitchFamily="34" charset="0"/>
              </a:rPr>
              <a:t>PROFI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</a:rPr>
              <a:t>JUMP</a:t>
            </a:r>
            <a:endParaRPr lang="ru-RU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57097" y="267494"/>
            <a:ext cx="1123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ProfiJump.ru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720561"/>
            <a:ext cx="6444208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9954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Nixie One"/>
                <a:cs typeface="Nixie One"/>
              </a:rPr>
              <a:t>ОСНОВНЫЕ УЧАСТНИКИ СИСТЕМЫ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Nixie One"/>
              <a:cs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95923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004948" y="-164554"/>
            <a:ext cx="2247572" cy="813107"/>
          </a:xfrm>
          <a:prstGeom prst="rect">
            <a:avLst/>
          </a:prstGeom>
          <a:noFill/>
          <a:ln>
            <a:noFill/>
          </a:ln>
          <a:effectLst/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800" dirty="0">
                <a:solidFill>
                  <a:srgbClr val="00E1C6"/>
                </a:solidFill>
                <a:latin typeface="Calibri" panose="020F0502020204030204" pitchFamily="34" charset="0"/>
              </a:rPr>
              <a:t>PROFI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</a:rPr>
              <a:t>JUMP</a:t>
            </a:r>
            <a:endParaRPr lang="ru-RU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7097" y="267494"/>
            <a:ext cx="1123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ProfiJump.ru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720561"/>
            <a:ext cx="6444208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hape 1583"/>
          <p:cNvSpPr/>
          <p:nvPr/>
        </p:nvSpPr>
        <p:spPr>
          <a:xfrm>
            <a:off x="2699792" y="628063"/>
            <a:ext cx="5256584" cy="544996"/>
          </a:xfrm>
          <a:prstGeom prst="homePlate">
            <a:avLst>
              <a:gd name="adj" fmla="val 30129"/>
            </a:avLst>
          </a:prstGeom>
          <a:noFill/>
          <a:ln w="1143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Muli"/>
                <a:cs typeface="Muli"/>
                <a:sym typeface="Nixie One"/>
              </a:rPr>
              <a:t>ДИНАМИКА РАЗВИТИЯ 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Muli"/>
              <a:cs typeface="Muli"/>
              <a:sym typeface="Nixie On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1513" y="1203598"/>
            <a:ext cx="649248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E1C6"/>
                </a:solidFill>
                <a:latin typeface="Calibri" pitchFamily="34" charset="0"/>
                <a:ea typeface="Muli"/>
                <a:cs typeface="Calibri" pitchFamily="34" charset="0"/>
              </a:rPr>
              <a:t>ВСЕ</a:t>
            </a:r>
            <a:r>
              <a:rPr lang="ru-RU" sz="1200" b="1" dirty="0" smtClean="0">
                <a:solidFill>
                  <a:srgbClr val="00E1C6"/>
                </a:solidFill>
                <a:latin typeface="Calibri" panose="020F0502020204030204" pitchFamily="34" charset="0"/>
                <a:ea typeface="Muli"/>
                <a:cs typeface="Muli"/>
              </a:rPr>
              <a:t>  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ea typeface="Muli"/>
                <a:cs typeface="Muli"/>
              </a:rPr>
              <a:t>профессиональные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ea typeface="Muli"/>
                <a:cs typeface="Muli"/>
              </a:rPr>
              <a:t>образовательные организации  Ярославской области 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1600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5 000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ПРОФЕССИОНАЛЬНЫХ ПОРТФОЛИО студентов </a:t>
            </a:r>
            <a:r>
              <a:rPr lang="ru-RU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предвыпускных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и выпускных курсов по различным профессиям и направлениям подготовки</a:t>
            </a:r>
            <a:endParaRPr lang="ru-RU" sz="12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08391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 В СИСТЕМЕ СРЕДНЕГО ПРОФЕССИОНАЛЬНОГО ОБРАЗОВАНИЯ НАБЛЮДАЕТСЯ </a:t>
            </a:r>
            <a:r>
              <a:rPr lang="ru-RU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ПОЛОЖИТЕЛЬНАЯ ДИНАМИКА </a:t>
            </a:r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ТРУДОУСТРОЙСТВА ВЫПУСКНИКОВ ПО ПРОФИЛЮ ПОДГОТОВКИ ЗА ПОСЛЕДНИЕ 5 ЛЕТ </a:t>
            </a:r>
            <a:b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44, 5%</a:t>
            </a:r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 ДО </a:t>
            </a:r>
            <a:r>
              <a:rPr lang="ru-RU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46, </a:t>
            </a:r>
            <a:r>
              <a:rPr lang="ru-RU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</a:t>
            </a:r>
            <a:endParaRPr lang="ru-RU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226245"/>
            <a:ext cx="241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ПРЕДПРИЯТИЯ </a:t>
            </a:r>
            <a:b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Ярославской области, зарегистрированные на портале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7076" y="2304975"/>
            <a:ext cx="504056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2226693"/>
            <a:ext cx="0" cy="646331"/>
          </a:xfrm>
          <a:prstGeom prst="line">
            <a:avLst/>
          </a:prstGeom>
          <a:ln>
            <a:solidFill>
              <a:srgbClr val="00E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49124" y="2211710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160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7734" y="2479864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2263840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23930" y="2533506"/>
            <a:ext cx="72000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36440" y="2460119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12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93916" y="3180913"/>
            <a:ext cx="2013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ОБЩЕЕ КОЛИЧЕСТВО ПОЛЬЗОВАТЕЛЕЙ информационной </a:t>
            </a:r>
            <a:b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системы </a:t>
            </a:r>
            <a:r>
              <a:rPr lang="ru-RU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Рrofijump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93657" y="3332965"/>
            <a:ext cx="504056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907704" y="3219822"/>
            <a:ext cx="0" cy="646331"/>
          </a:xfrm>
          <a:prstGeom prst="line">
            <a:avLst/>
          </a:prstGeom>
          <a:ln>
            <a:solidFill>
              <a:srgbClr val="00E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725705" y="3239700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15800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4315" y="3507854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88341" y="3291830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00511" y="3561496"/>
            <a:ext cx="252000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36413" y="348810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5000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2226245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ДОЛЯ ОБУЧАЮЩИХСЯ СТАРШИХ КУРСОВ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ПОО, разместивших в открытом доступе портфолио на портале 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46168" y="2366664"/>
            <a:ext cx="504056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440852" y="2288382"/>
            <a:ext cx="0" cy="646331"/>
          </a:xfrm>
          <a:prstGeom prst="line">
            <a:avLst/>
          </a:prstGeom>
          <a:ln>
            <a:solidFill>
              <a:srgbClr val="00E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278216" y="2273399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50%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456826" y="2541553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ru-RU" sz="1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440852" y="2325529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53022" y="2595195"/>
            <a:ext cx="216000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28384" y="2521808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25%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34869" y="3180913"/>
            <a:ext cx="1733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КОЛИЧЕСТВО КУРАТОРОВ обучающихся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066156" y="3342904"/>
            <a:ext cx="504056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666722" y="3219822"/>
            <a:ext cx="0" cy="646331"/>
          </a:xfrm>
          <a:prstGeom prst="line">
            <a:avLst/>
          </a:prstGeom>
          <a:ln>
            <a:solidFill>
              <a:srgbClr val="00E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8498204" y="3249639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590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76814" y="3517793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ru-RU" sz="1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60840" y="3301769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073009" y="3571435"/>
            <a:ext cx="72002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095794" y="349804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40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90460" y="3180913"/>
            <a:ext cx="1535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КОЛИЧЕСТВО 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просмотров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работодателей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234923" y="3330530"/>
            <a:ext cx="504056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805672" y="3219822"/>
            <a:ext cx="0" cy="646331"/>
          </a:xfrm>
          <a:prstGeom prst="line">
            <a:avLst/>
          </a:prstGeom>
          <a:ln>
            <a:solidFill>
              <a:srgbClr val="00E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694311" y="3272085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1200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845581" y="3505419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2015</a:t>
            </a:r>
            <a:endParaRPr lang="ru-RU" sz="1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829607" y="3289395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2021</a:t>
            </a:r>
            <a:endParaRPr lang="ru-RU" sz="1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252332" y="3535236"/>
            <a:ext cx="72000" cy="18000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64561" y="3485674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105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5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27534"/>
            <a:ext cx="6732240" cy="2520280"/>
          </a:xfrm>
        </p:spPr>
        <p:txBody>
          <a:bodyPr/>
          <a:lstStyle/>
          <a:p>
            <a:pPr hangingPunct="0">
              <a:buSzPct val="100000"/>
            </a:pPr>
            <a:r>
              <a:rPr lang="ru-RU" sz="1200" b="1" dirty="0" smtClean="0">
                <a:solidFill>
                  <a:srgbClr val="00E1C6"/>
                </a:solidFill>
                <a:latin typeface="Calibri" pitchFamily="34" charset="0"/>
                <a:ea typeface="Nixie One"/>
                <a:cs typeface="Calibri" pitchFamily="34" charset="0"/>
                <a:sym typeface="Nixie One"/>
              </a:rPr>
              <a:t>ТРЕБОВАНИЯ К РАЗМЕЩЕНИЮ ИНФОРМАЦИЯ В РАЗДЕЛЕ «ТРУДОУСТРОЙСТВО» </a:t>
            </a:r>
            <a:br>
              <a:rPr lang="ru-RU" sz="1200" b="1" dirty="0" smtClean="0">
                <a:solidFill>
                  <a:srgbClr val="00E1C6"/>
                </a:solidFill>
                <a:latin typeface="Calibri" pitchFamily="34" charset="0"/>
                <a:ea typeface="Nixie One"/>
                <a:cs typeface="Calibri" pitchFamily="34" charset="0"/>
                <a:sym typeface="Nixie One"/>
              </a:rPr>
            </a:br>
            <a:r>
              <a:rPr lang="ru-RU" sz="1200" b="1" dirty="0" smtClean="0">
                <a:solidFill>
                  <a:srgbClr val="00E1C6"/>
                </a:solidFill>
                <a:latin typeface="Calibri" pitchFamily="34" charset="0"/>
                <a:ea typeface="Nixie One"/>
                <a:cs typeface="Calibri" pitchFamily="34" charset="0"/>
                <a:sym typeface="Nixie One"/>
              </a:rPr>
              <a:t>ОФИЦИАЛЬНОГО САЙТА ПОО: </a:t>
            </a:r>
          </a:p>
          <a:p>
            <a:pPr marL="171450" lvl="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Нормативные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документы центра (службы) содействия трудоустройству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ПОО (Положение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о центре (службе), ФИО ответственных сотрудников, контактная информация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171450" lvl="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План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работы центра (службы) содействия трудоустройству выпускников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ПОО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Мероприятия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события, проводимые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центром (службой) содействия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трудоустройству выпускников ПОО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Методические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рекомендации по составлению резюме, подготовке к собеседованию и </a:t>
            </a:r>
            <a:r>
              <a:rPr lang="ru-RU" sz="1100" dirty="0" err="1" smtClean="0">
                <a:latin typeface="Calibri" pitchFamily="34" charset="0"/>
                <a:cs typeface="Calibri" pitchFamily="34" charset="0"/>
              </a:rPr>
              <a:t>самопрезентации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Вакансии работодателей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Ссылки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на Общероссийскую базу вакансий «Работа в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России», портал </a:t>
            </a:r>
            <a:r>
              <a:rPr lang="en-US" sz="1100" dirty="0" err="1">
                <a:latin typeface="Calibri" pitchFamily="34" charset="0"/>
                <a:cs typeface="Calibri" pitchFamily="34" charset="0"/>
              </a:rPr>
              <a:t>Profijump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 </a:t>
            </a:r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трудоустройства выпускников за последние три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года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Описание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карьерных треков выпускников, интервью с участниками конкурсов профессионального мастерства и выпускниками, работающими по полученной профессии, специальности;</a:t>
            </a:r>
          </a:p>
          <a:p>
            <a:pPr marL="171450" indent="-171450" hangingPunct="0">
              <a:buFont typeface="Wingdings" pitchFamily="2" charset="2"/>
              <a:buChar char="§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Ссылка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на страницу (группу) службы в социальных сетях. 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20280" y="3291830"/>
            <a:ext cx="6480720" cy="158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НОРМАТИВНЫЕ ДОКУМЕНТЫ, РЕГЛАМЕНТИРУЮЩИЕ РАЗМЕЩЕНИЕ ИНФОРМАЦИИ </a:t>
            </a:r>
            <a:br>
              <a:rPr 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НА ОФИЦИАЛЬНЫХ САЙТАХ ПОО: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Постановление Правительства РФ от 17.05.2017 г. № 575 «О внесении изменений в пункт 3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организации»;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Приказ </a:t>
            </a:r>
            <a:r>
              <a:rPr lang="ru-RU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Федеральной службы по надзору в сфере образования и науки от 14.08.2020 г. № 831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предоставления на нем информации»;</a:t>
            </a:r>
          </a:p>
          <a:p>
            <a:pPr marL="171450" lvl="0" indent="-171450" fontAlgn="base">
              <a:buFont typeface="Wingdings" pitchFamily="2" charset="2"/>
              <a:buChar char="§"/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Письмо </a:t>
            </a:r>
            <a:r>
              <a:rPr lang="ru-RU" sz="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департамента образования Ярославской области от 02.03.2020 г. № ИХ 24-1556/20.</a:t>
            </a: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280" y="51470"/>
            <a:ext cx="6623720" cy="50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3799"/>
            <a:ext cx="5616624" cy="58373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РЕЗУЛЬТАТЫ МОНИТОРИНГА РАЗДЕЛОВ «ТРУДОУСТРОЙСТВО» ОФИЦИАЛЬНЫХ САЙТОВ ПОО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64296" y="915566"/>
            <a:ext cx="5580112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36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36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ЗАПОЛНЕНИЕ РАЗДЕЛА «ТРУДОУСТРОЙСТВО» В РАЗРЕЗЕ ПОО </a:t>
            </a:r>
            <a:br>
              <a:rPr lang="ru-RU" sz="1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(СВОДНО-РЕЙТИНГОВЫЙ АСПЕКТ) </a:t>
            </a: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4144" y="51470"/>
            <a:ext cx="6623720" cy="50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3799"/>
            <a:ext cx="5616624" cy="58373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РЕЗУЛЬТАТЫ МОНИТОРИНГА РАЗДЕЛОВ «ТРУДОУСТРОЙСТВО» ОФИЦИАЛЬНЫХ САЙТОВ ПОО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3641302"/>
              </p:ext>
            </p:extLst>
          </p:nvPr>
        </p:nvGraphicFramePr>
        <p:xfrm>
          <a:off x="3347864" y="1692015"/>
          <a:ext cx="4242614" cy="241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72200" y="2284879"/>
            <a:ext cx="2502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Информация 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сайте размещена</a:t>
            </a:r>
          </a:p>
          <a:p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 рекомендованном объеме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1183" y="3818533"/>
            <a:ext cx="31570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Информация 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сайте размещена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не в полном объеме, требуются незначительные 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доработки по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1-3 пунктам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194095"/>
            <a:ext cx="2502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Информация  </a:t>
            </a:r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 сайте размещена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не в полном объеме, требуются незначительные доработки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4-7 пунктов</a:t>
            </a:r>
            <a:endParaRPr lang="ru-RU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0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20280" y="786449"/>
            <a:ext cx="6623720" cy="50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Администратор\Documents\Panasonic\MFS\Scan\20150928_17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00" y="2139701"/>
            <a:ext cx="1950088" cy="27636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форум лидеры\page-0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88" y="2139700"/>
            <a:ext cx="1954500" cy="27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798" y="767245"/>
            <a:ext cx="555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 ВСЕХ ПОО РЕГИОНА РЕАЛИЗУЕТСЯ УЧЕБНАЯ ДИСЦИПЛИНА «ЭФФЕКТИВНОЕ ПОВЕДЕНИЕ НА РЫНКЕ ТРУДА»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13681"/>
            <a:ext cx="1302121" cy="762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195486"/>
            <a:ext cx="520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Администратор портала</a:t>
            </a:r>
          </a:p>
          <a:p>
            <a:r>
              <a:rPr lang="ru-RU" sz="16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ГУ ЯО «ЦЕНТР ПРОФЕССИОНАЛЬНОЙ ОРИЕНТАЦИИ </a:t>
            </a:r>
            <a:r>
              <a:rPr lang="en-US" sz="16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/>
            </a:r>
            <a:br>
              <a:rPr lang="en-US" sz="16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</a:br>
            <a:r>
              <a:rPr lang="ru-RU" sz="16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И ПСИХОЛОГИЧЕСКОЙ ПОДДЕРЖКИ «РЕСУРС»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985020"/>
            <a:ext cx="436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Nixie One"/>
                <a:cs typeface="Nixie One"/>
              </a:rPr>
              <a:t>RESURS-YAR.RU</a:t>
            </a:r>
            <a:endParaRPr lang="ru-RU" sz="1800" dirty="0">
              <a:solidFill>
                <a:srgbClr val="FFC000"/>
              </a:solidFill>
              <a:latin typeface="Calibri" panose="020F0502020204030204" pitchFamily="34" charset="0"/>
              <a:ea typeface="Nixie One"/>
              <a:cs typeface="Nixie On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839025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ea typeface="Nixie One"/>
                <a:cs typeface="Nixie One"/>
              </a:rPr>
              <a:t>profijump.ru</a:t>
            </a:r>
          </a:p>
          <a:p>
            <a:r>
              <a:rPr lang="ru-RU" sz="28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+ 7 (4852) 72-74-48</a:t>
            </a:r>
          </a:p>
          <a:p>
            <a:r>
              <a:rPr lang="ru-RU" sz="28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      </a:t>
            </a:r>
            <a:r>
              <a:rPr lang="en-US" sz="2800" dirty="0">
                <a:solidFill>
                  <a:srgbClr val="00E1C6"/>
                </a:solidFill>
                <a:latin typeface="Calibri" panose="020F0502020204030204" pitchFamily="34" charset="0"/>
                <a:ea typeface="Nixie One"/>
                <a:cs typeface="Nixie One"/>
              </a:rPr>
              <a:t>https://vk.com/profijump</a:t>
            </a:r>
            <a:endParaRPr lang="ru-RU" sz="2800" dirty="0">
              <a:solidFill>
                <a:srgbClr val="00E1C6"/>
              </a:solidFill>
              <a:latin typeface="Calibri" panose="020F0502020204030204" pitchFamily="34" charset="0"/>
              <a:ea typeface="Nixie One"/>
              <a:cs typeface="Nixie One"/>
            </a:endParaRPr>
          </a:p>
        </p:txBody>
      </p:sp>
      <p:pic>
        <p:nvPicPr>
          <p:cNvPr id="1026" name="Picture 2" descr="https://sv-marketing.ru/img/3510143_2560/new_vk_logo_2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9782"/>
            <a:ext cx="367233" cy="3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3723878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1"/>
            <a:r>
              <a:rPr lang="ru-RU" sz="2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Яндекс -диск для специалистов:</a:t>
            </a:r>
            <a:endParaRPr lang="ru-RU" sz="28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  <a:hlinkClick r:id="rId5"/>
            </a:endParaRPr>
          </a:p>
          <a:p>
            <a:pPr fontAlgn="auto" hangingPunct="1"/>
            <a:r>
              <a:rPr lang="en-US" sz="2400" dirty="0" smtClean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https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://</a:t>
            </a:r>
            <a:r>
              <a:rPr lang="en-US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disk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 err="1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yandex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 err="1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ru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/6</a:t>
            </a:r>
            <a:r>
              <a:rPr lang="en-US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79</a:t>
            </a:r>
            <a:r>
              <a:rPr lang="en-US" sz="2400" dirty="0" err="1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fvMnHDhc</a:t>
            </a:r>
            <a:r>
              <a:rPr lang="ru-RU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en-US" sz="2400" dirty="0">
                <a:solidFill>
                  <a:srgbClr val="00E1C6"/>
                </a:solidFill>
                <a:latin typeface="Calibri" pitchFamily="34" charset="0"/>
                <a:cs typeface="Calibri" pitchFamily="34" charset="0"/>
              </a:rPr>
              <a:t>w</a:t>
            </a:r>
            <a:endParaRPr lang="ru-RU" sz="2400" dirty="0">
              <a:solidFill>
                <a:srgbClr val="00E1C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318</Words>
  <Application>Microsoft Office PowerPoint</Application>
  <PresentationFormat>Экран (16:9)</PresentationFormat>
  <Paragraphs>104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Muli</vt:lpstr>
      <vt:lpstr>Calibri</vt:lpstr>
      <vt:lpstr>Nixie One</vt:lpstr>
      <vt:lpstr>Wingdings</vt:lpstr>
      <vt:lpstr>Imogen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МОНИТОРИНГА РАЗДЕЛОВ «ТРУДОУСТРОЙСТВО» ОФИЦИАЛЬНЫХ САЙТОВ ПОО</vt:lpstr>
      <vt:lpstr>РЕЗУЛЬТАТЫ МОНИТОРИНГА РАЗДЕЛОВ «ТРУДОУСТРОЙСТВО» ОФИЦИАЛЬНЫХ САЙТОВ ПОО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СОДЕЙСТВИЯ ТРУДОУСТРОЙСТВУ</dc:title>
  <dc:creator>Администратор</dc:creator>
  <cp:lastModifiedBy>Пользователь Windows</cp:lastModifiedBy>
  <cp:revision>298</cp:revision>
  <dcterms:modified xsi:type="dcterms:W3CDTF">2021-09-29T09:58:16Z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c23fa3b-1752-4359-9048-1d590bd7e892_Enabled">
    <vt:lpwstr>True</vt:lpwstr>
  </property>
  <property fmtid="{D5CDD505-2E9C-101B-9397-08002B2CF9AE}" pid="3" name="MSIP_Label_cc23fa3b-1752-4359-9048-1d590bd7e892_SiteId">
    <vt:lpwstr>8b4a07ae-cf39-41d3-8e23-5c8d4c152da5</vt:lpwstr>
  </property>
  <property fmtid="{D5CDD505-2E9C-101B-9397-08002B2CF9AE}" pid="4" name="MSIP_Label_cc23fa3b-1752-4359-9048-1d590bd7e892_Owner">
    <vt:lpwstr>Elena.Horoshavina@axaltacs.com</vt:lpwstr>
  </property>
  <property fmtid="{D5CDD505-2E9C-101B-9397-08002B2CF9AE}" pid="5" name="MSIP_Label_cc23fa3b-1752-4359-9048-1d590bd7e892_SetDate">
    <vt:lpwstr>2020-06-16T16:00:14.4327551Z</vt:lpwstr>
  </property>
  <property fmtid="{D5CDD505-2E9C-101B-9397-08002B2CF9AE}" pid="6" name="MSIP_Label_cc23fa3b-1752-4359-9048-1d590bd7e892_Name">
    <vt:lpwstr>Business Internal</vt:lpwstr>
  </property>
  <property fmtid="{D5CDD505-2E9C-101B-9397-08002B2CF9AE}" pid="7" name="MSIP_Label_cc23fa3b-1752-4359-9048-1d590bd7e892_Application">
    <vt:lpwstr>Microsoft Azure Information Protection</vt:lpwstr>
  </property>
  <property fmtid="{D5CDD505-2E9C-101B-9397-08002B2CF9AE}" pid="8" name="MSIP_Label_cc23fa3b-1752-4359-9048-1d590bd7e892_Extended_MSFT_Method">
    <vt:lpwstr>Automatic</vt:lpwstr>
  </property>
  <property fmtid="{D5CDD505-2E9C-101B-9397-08002B2CF9AE}" pid="9" name="Sensitivity">
    <vt:lpwstr>Business Internal</vt:lpwstr>
  </property>
</Properties>
</file>